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2"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4014"/>
  </p:normalViewPr>
  <p:slideViewPr>
    <p:cSldViewPr snapToGrid="0">
      <p:cViewPr varScale="1">
        <p:scale>
          <a:sx n="93" d="100"/>
          <a:sy n="93" d="100"/>
        </p:scale>
        <p:origin x="19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err="1"/>
              <a:t>lonliness</a:t>
            </a:r>
            <a:r>
              <a:rPr lang="en-US" b="1" dirty="0"/>
              <a:t>.</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Thanks!</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272194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hyperlink" Target="https://langfuse.com/" TargetMode="External"/><Relationship Id="rId15" Type="http://schemas.openxmlformats.org/officeDocument/2006/relationships/image" Target="../media/image9.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fastapi.tiangolo.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docs.crewai.com/introduction" TargetMode="External"/><Relationship Id="rId7"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3.png"/><Relationship Id="rId9"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p:txBody>
          <a:bodyPr/>
          <a:lstStyle/>
          <a:p>
            <a:r>
              <a:rPr lang="en-US" dirty="0"/>
              <a:t>HAL – Health Assistant Lead</a:t>
            </a:r>
          </a:p>
        </p:txBody>
      </p:sp>
      <p:pic>
        <p:nvPicPr>
          <p:cNvPr id="4" name="Content Placeholder 3">
            <a:extLst>
              <a:ext uri="{FF2B5EF4-FFF2-40B4-BE49-F238E27FC236}">
                <a16:creationId xmlns:a16="http://schemas.microsoft.com/office/drawing/2014/main" id="{2CFDF114-AD09-4E11-5077-6486FC6CF96A}"/>
              </a:ext>
            </a:extLst>
          </p:cNvPr>
          <p:cNvPicPr>
            <a:picLocks noGrp="1" noChangeAspect="1"/>
          </p:cNvPicPr>
          <p:nvPr>
            <p:ph idx="1"/>
          </p:nvPr>
        </p:nvPicPr>
        <p:blipFill>
          <a:blip r:embed="rId3"/>
          <a:stretch>
            <a:fillRect/>
          </a:stretch>
        </p:blipFill>
        <p:spPr>
          <a:xfrm>
            <a:off x="10340686" y="232879"/>
            <a:ext cx="1560368" cy="1457809"/>
          </a:xfrm>
          <a:prstGeom prst="rect">
            <a:avLst/>
          </a:prstGeom>
        </p:spPr>
      </p:pic>
      <p:sp>
        <p:nvSpPr>
          <p:cNvPr id="5" name="TextBox 4">
            <a:extLst>
              <a:ext uri="{FF2B5EF4-FFF2-40B4-BE49-F238E27FC236}">
                <a16:creationId xmlns:a16="http://schemas.microsoft.com/office/drawing/2014/main" id="{05F55452-F83A-74B6-4AE3-3CDBA9B9D72C}"/>
              </a:ext>
            </a:extLst>
          </p:cNvPr>
          <p:cNvSpPr txBox="1"/>
          <p:nvPr/>
        </p:nvSpPr>
        <p:spPr>
          <a:xfrm>
            <a:off x="1939636" y="2840181"/>
            <a:ext cx="8401050" cy="2031325"/>
          </a:xfrm>
          <a:prstGeom prst="rect">
            <a:avLst/>
          </a:prstGeom>
          <a:noFill/>
        </p:spPr>
        <p:txBody>
          <a:bodyPr wrap="square" rtlCol="0">
            <a:spAutoFit/>
          </a:bodyPr>
          <a:lstStyle/>
          <a:p>
            <a:r>
              <a:rPr lang="en-US" dirty="0"/>
              <a:t>The </a:t>
            </a:r>
            <a:r>
              <a:rPr lang="en-US" b="1" dirty="0"/>
              <a:t>Problem?</a:t>
            </a:r>
          </a:p>
          <a:p>
            <a:endParaRPr lang="en-US" dirty="0"/>
          </a:p>
          <a:p>
            <a:r>
              <a:rPr lang="en-US" dirty="0"/>
              <a:t>		The </a:t>
            </a:r>
            <a:r>
              <a:rPr lang="en-US" b="1" dirty="0"/>
              <a:t>Persona?</a:t>
            </a:r>
          </a:p>
          <a:p>
            <a:endParaRPr lang="en-US" dirty="0"/>
          </a:p>
          <a:p>
            <a:r>
              <a:rPr lang="en-US" dirty="0"/>
              <a:t>				The </a:t>
            </a:r>
            <a:r>
              <a:rPr lang="en-US" b="1" dirty="0"/>
              <a:t>Solution?</a:t>
            </a:r>
          </a:p>
          <a:p>
            <a:endParaRPr lang="en-US" b="1" dirty="0"/>
          </a:p>
          <a:p>
            <a:r>
              <a:rPr lang="en-US" b="1" dirty="0"/>
              <a:t>						Under the Bonnet </a:t>
            </a:r>
          </a:p>
        </p:txBody>
      </p:sp>
      <p:sp>
        <p:nvSpPr>
          <p:cNvPr id="6" name="Down Arrow 5">
            <a:extLst>
              <a:ext uri="{FF2B5EF4-FFF2-40B4-BE49-F238E27FC236}">
                <a16:creationId xmlns:a16="http://schemas.microsoft.com/office/drawing/2014/main" id="{2A115579-815B-8556-8746-44C536054E7D}"/>
              </a:ext>
            </a:extLst>
          </p:cNvPr>
          <p:cNvSpPr/>
          <p:nvPr/>
        </p:nvSpPr>
        <p:spPr>
          <a:xfrm>
            <a:off x="8218343" y="5278582"/>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61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6" y="1595368"/>
            <a:ext cx="10734764" cy="4524315"/>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a:p>
            <a:endParaRPr lang="en-US" sz="3200" dirty="0">
              <a:latin typeface="IBM Plex Sans Light" panose="020B0503050203000203" pitchFamily="34" charset="0"/>
            </a:endParaRPr>
          </a:p>
          <a:p>
            <a:r>
              <a:rPr lang="en-US" sz="3200" dirty="0">
                <a:latin typeface="IBM Plex Sans Light" panose="020B0503050203000203" pitchFamily="34" charset="0"/>
              </a:rPr>
              <a:t>Features</a:t>
            </a:r>
          </a:p>
          <a:p>
            <a:pPr marL="914400" lvl="1" indent="-457200">
              <a:buFont typeface="Arial" panose="020B0604020202020204" pitchFamily="34" charset="0"/>
              <a:buChar char="•"/>
            </a:pPr>
            <a:r>
              <a:rPr lang="en-US" sz="3200" dirty="0" err="1">
                <a:latin typeface="IBM Plex Sans Light" panose="020B0503050203000203" pitchFamily="34" charset="0"/>
              </a:rPr>
              <a:t>aLoRA</a:t>
            </a:r>
            <a:r>
              <a:rPr lang="en-US" sz="3200" dirty="0">
                <a:latin typeface="IBM Plex Sans Light" panose="020B0503050203000203" pitchFamily="34" charset="0"/>
              </a:rPr>
              <a:t> templates</a:t>
            </a:r>
          </a:p>
          <a:p>
            <a:pPr marL="914400" lvl="1" indent="-457200">
              <a:buFont typeface="Arial" panose="020B0604020202020204" pitchFamily="34" charset="0"/>
              <a:buChar char="•"/>
            </a:pPr>
            <a:r>
              <a:rPr lang="en-US" sz="3200" dirty="0">
                <a:latin typeface="IBM Plex Sans Light" panose="020B0503050203000203" pitchFamily="34" charset="0"/>
              </a:rPr>
              <a:t>Speech recognition / Speech translation</a:t>
            </a:r>
          </a:p>
          <a:p>
            <a:pPr marL="914400" lvl="1" indent="-457200">
              <a:buFont typeface="Arial" panose="020B0604020202020204" pitchFamily="34" charset="0"/>
              <a:buChar char="•"/>
            </a:pPr>
            <a:r>
              <a:rPr lang="en-US" sz="3200" dirty="0">
                <a:latin typeface="IBM Plex Sans Light" panose="020B0503050203000203" pitchFamily="34" charset="0"/>
              </a:rPr>
              <a:t>Image understanding</a:t>
            </a:r>
          </a:p>
          <a:p>
            <a:pPr marL="914400" lvl="1" indent="-457200">
              <a:buFont typeface="Arial" panose="020B0604020202020204" pitchFamily="34" charset="0"/>
              <a:buChar char="•"/>
            </a:pPr>
            <a:r>
              <a:rPr lang="en-US" sz="3200" dirty="0">
                <a:latin typeface="IBM Plex Sans Light" panose="020B0503050203000203" pitchFamily="34" charset="0"/>
              </a:rPr>
              <a:t>Fill in the middle (FIM)</a:t>
            </a:r>
          </a:p>
        </p:txBody>
      </p:sp>
    </p:spTree>
    <p:extLst>
      <p:ext uri="{BB962C8B-B14F-4D97-AF65-F5344CB8AC3E}">
        <p14:creationId xmlns:p14="http://schemas.microsoft.com/office/powerpoint/2010/main" val="6461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50" y="958334"/>
            <a:ext cx="6096000" cy="2554545"/>
          </a:xfrm>
          <a:prstGeom prst="rect">
            <a:avLst/>
          </a:prstGeom>
          <a:noFill/>
        </p:spPr>
        <p:txBody>
          <a:bodyPr wrap="square">
            <a:spAutoFit/>
          </a:bodyPr>
          <a:lstStyle/>
          <a:p>
            <a:r>
              <a:rPr lang="en-US" sz="2000" dirty="0">
                <a:latin typeface="IBM Plex Sans Light" panose="020B0503050203000203" pitchFamily="34" charset="0"/>
              </a:rPr>
              <a:t>Industry standard LLM engineering platform.</a:t>
            </a:r>
          </a:p>
          <a:p>
            <a:endParaRPr lang="en-US" sz="2000" dirty="0">
              <a:latin typeface="IBM Plex Sans Light" panose="020B0503050203000203" pitchFamily="34" charset="0"/>
            </a:endParaRPr>
          </a:p>
          <a:p>
            <a:pPr marL="285750" indent="-285750">
              <a:buFont typeface="Arial" panose="020B0604020202020204" pitchFamily="34" charset="0"/>
              <a:buChar char="•"/>
            </a:pPr>
            <a:r>
              <a:rPr lang="en-US" sz="2000" dirty="0">
                <a:latin typeface="IBM Plex Sans Light" panose="020B0503050203000203" pitchFamily="34" charset="0"/>
              </a:rPr>
              <a:t>Traces</a:t>
            </a:r>
          </a:p>
          <a:p>
            <a:pPr marL="285750" indent="-285750">
              <a:buFont typeface="Arial" panose="020B0604020202020204" pitchFamily="34" charset="0"/>
              <a:buChar char="•"/>
            </a:pPr>
            <a:r>
              <a:rPr lang="en-US" sz="2000" dirty="0">
                <a:latin typeface="IBM Plex Sans Light" panose="020B0503050203000203" pitchFamily="34" charset="0"/>
              </a:rPr>
              <a:t>Evals</a:t>
            </a:r>
          </a:p>
          <a:p>
            <a:pPr marL="285750" indent="-285750">
              <a:buFont typeface="Arial" panose="020B0604020202020204" pitchFamily="34" charset="0"/>
              <a:buChar char="•"/>
            </a:pPr>
            <a:r>
              <a:rPr lang="en-US" sz="2000" dirty="0">
                <a:latin typeface="IBM Plex Sans Light" panose="020B0503050203000203" pitchFamily="34" charset="0"/>
              </a:rPr>
              <a:t>Prompt management</a:t>
            </a:r>
          </a:p>
          <a:p>
            <a:pPr marL="285750" indent="-285750">
              <a:buFont typeface="Arial" panose="020B0604020202020204" pitchFamily="34" charset="0"/>
              <a:buChar char="•"/>
            </a:pPr>
            <a:r>
              <a:rPr lang="en-US" sz="2000" dirty="0">
                <a:latin typeface="IBM Plex Sans Light" panose="020B0503050203000203" pitchFamily="34" charset="0"/>
              </a:rPr>
              <a:t>Model costs</a:t>
            </a:r>
          </a:p>
          <a:p>
            <a:pPr marL="285750" indent="-285750">
              <a:buFont typeface="Arial" panose="020B0604020202020204" pitchFamily="34" charset="0"/>
              <a:buChar char="•"/>
            </a:pPr>
            <a:r>
              <a:rPr lang="en-US" sz="2000" dirty="0">
                <a:latin typeface="IBM Plex Sans Light" panose="020B0503050203000203" pitchFamily="34" charset="0"/>
              </a:rPr>
              <a:t>Metrics (Quality / Safety)</a:t>
            </a:r>
          </a:p>
          <a:p>
            <a:pPr marL="285750" indent="-285750">
              <a:buFont typeface="Arial" panose="020B0604020202020204" pitchFamily="34" charset="0"/>
              <a:buChar char="•"/>
            </a:pPr>
            <a:r>
              <a:rPr lang="en-US" sz="2000" dirty="0">
                <a:latin typeface="IBM Plex Sans Light" panose="020B0503050203000203" pitchFamily="34" charset="0"/>
              </a:rPr>
              <a:t>Debug and improve your LLM application.</a:t>
            </a:r>
            <a:endParaRPr lang="en-US" sz="20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236</TotalTime>
  <Words>944</Words>
  <Application>Microsoft Macintosh PowerPoint</Application>
  <PresentationFormat>Widescreen</PresentationFormat>
  <Paragraphs>110</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-webkit-standard</vt:lpstr>
      <vt:lpstr>Aptos</vt:lpstr>
      <vt:lpstr>Aptos Display</vt:lpstr>
      <vt:lpstr>Arial</vt:lpstr>
      <vt:lpstr>IBM Plex Sans</vt:lpstr>
      <vt:lpstr>IBM Plex Sans Light</vt:lpstr>
      <vt:lpstr>JetBrains Mono</vt:lpstr>
      <vt:lpstr>Roboto Flex</vt:lpstr>
      <vt:lpstr>Roboto Light</vt:lpstr>
      <vt:lpstr>Office Theme</vt:lpstr>
      <vt:lpstr>PowerPoint Presentation</vt:lpstr>
      <vt:lpstr>HAL – Health Assistant Lead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DECLAN JOYCE</cp:lastModifiedBy>
  <cp:revision>63</cp:revision>
  <dcterms:created xsi:type="dcterms:W3CDTF">2025-05-12T06:09:24Z</dcterms:created>
  <dcterms:modified xsi:type="dcterms:W3CDTF">2025-05-12T14:41:26Z</dcterms:modified>
</cp:coreProperties>
</file>